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4"/>
  </p:sldMasterIdLst>
  <p:notesMasterIdLst>
    <p:notesMasterId r:id="rId10"/>
  </p:notesMasterIdLst>
  <p:handoutMasterIdLst>
    <p:handoutMasterId r:id="rId11"/>
  </p:handoutMasterIdLst>
  <p:sldIdLst>
    <p:sldId id="2147328132" r:id="rId5"/>
    <p:sldId id="2147328152" r:id="rId6"/>
    <p:sldId id="2147328153" r:id="rId7"/>
    <p:sldId id="2147328144" r:id="rId8"/>
    <p:sldId id="2147328154" r:id="rId9"/>
  </p:sldIdLst>
  <p:sldSz cx="9144000" cy="5143500" type="screen16x9"/>
  <p:notesSz cx="7010400" cy="92964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3AB6B0C-2551-739F-E932-23CB31F2CA35}" name="Scott Santiamo" initials="SS" userId="S::ssantiamo@vygr.com::4511cb7e-dec2-4774-b32c-000cf32ba6dc" providerId="AD"/>
  <p188:author id="{51D58B0C-0246-8BD2-5EF0-66BBF7B73F66}" name="afunderburk@kendallir.com" initials="af" userId="S::afunderburk_kendallir.com#ext#@voyagertherapeutics.onmicrosoft.com::d2c4aa18-8d19-4bc8-9495-cd54ebbe119f" providerId="AD"/>
  <p188:author id="{13B67A13-882C-E7C2-2770-A2A70D371FC6}" name="Scott MacDonald" initials="SM" userId="S::smacdonald@vygr.com::372e3e58-7bb9-410d-a077-0f58260292df" providerId="AD"/>
  <p188:author id="{BF974634-B94E-04A6-4044-A773FDEE2F83}" name="Andrew Funderburk" initials="AF" userId="967e68b21d70873c" providerId="Windows Live"/>
  <p188:author id="{382DDC3B-0587-1D43-5D91-D3BADD2B4DC9}" name="Todd Carter" initials="TC" userId="S::tcarter@vygr.com::f17260b2-3e58-4836-873f-02adeb393780" providerId="AD"/>
  <p188:author id="{F34EC955-3F24-3F66-1F80-3E6C2B5B5893}" name="Kenia Viezcas" initials="KV" userId="S::kviezcas@vergescientific.com::3d803844-be35-4334-91c4-9c045181c175" providerId="AD"/>
  <p188:author id="{5B9C6599-3EAE-7D3D-E4FC-D0B84AC0BFAC}" name="Robert Hesslein" initials="RH" userId="S::rhesslein@vygr.com::ec2441e2-c805-46ff-aca7-0736c405e336" providerId="AD"/>
  <p188:author id="{8E5BE9A0-1F01-E2F1-9E83-92BCC8082CC8}" name="Amanda Johnson" initials="AJ" userId="S::ajohnson@vergescientific.com::3cc70c0d-be70-4001-b685-f5fa9e47bb57" providerId="AD"/>
  <p188:author id="{CB4A6FA5-FF65-3D0D-2F3F-E14F2C475532}" name="Andrew Funderburk" initials="AF" userId="6382afbe15e6e93f" providerId="Windows Live"/>
  <p188:author id="{9E3101B4-7FF2-D07D-9691-2A72E08ABC0F}" name="Michael  Grannan" initials="MG" userId="S::mgrannan@vygr.com::86d7e2af-290c-4e1c-a891-1fbe9d5c4601" providerId="AD"/>
  <p188:author id="{687B56B9-EE2F-C30C-FB4D-3321009C070D}" name="Mathieu Nonnenmacher" initials="MN" userId="S::mnonnenmacher@vygr.com::ebe8e3dc-e006-40ff-9017-88bb7ddc6650" providerId="AD"/>
  <p188:author id="{C50873CE-C491-45A6-D681-D823E2006065}" name="Allen Nunnally" initials="AN" userId="S::anunnally@vygr.com::bbef54dd-ba8f-459a-a497-b8c9882d9ba4" providerId="AD"/>
  <p188:author id="{9F8AD6E7-FBC3-D06B-C8A6-9396CD8FFAE6}" name="Kendallir" initials="K" userId="Kendallir" providerId="None"/>
  <p188:author id="{79CB5EEF-FA8F-7403-A951-85EEE561DA50}" name="Peter Pfreundschuh" initials="PP" userId="S::ppfreundschuh@vygr.com::0f303a83-a506-4abd-a4ec-1b4dace8188e" providerId="AD"/>
  <p188:author id="{F9452AF9-3DD5-1101-E76F-62E2F5AA99DD}" name="Trista Morrison" initials="TM" userId="S::tmorrison@vygr.com::920059f9-b642-4aa9-b05f-3a4f6ffac76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ndrew Funderburk" initials="AF" lastIdx="53" clrIdx="6">
    <p:extLst>
      <p:ext uri="{19B8F6BF-5375-455C-9EA6-DF929625EA0E}">
        <p15:presenceInfo xmlns:p15="http://schemas.microsoft.com/office/powerpoint/2012/main" userId="6382afbe15e6e93f" providerId="Windows Live"/>
      </p:ext>
    </p:extLst>
  </p:cmAuthor>
  <p:cmAuthor id="1" name="Jane Henderson" initials="JH" lastIdx="1" clrIdx="0"/>
  <p:cmAuthor id="8" name="Scott Santiamo" initials="SS" lastIdx="66" clrIdx="7">
    <p:extLst>
      <p:ext uri="{19B8F6BF-5375-455C-9EA6-DF929625EA0E}">
        <p15:presenceInfo xmlns:p15="http://schemas.microsoft.com/office/powerpoint/2012/main" userId="S::ssantiamo@vygr.com::4511cb7e-dec2-4774-b32c-000cf32ba6dc" providerId="AD"/>
      </p:ext>
    </p:extLst>
  </p:cmAuthor>
  <p:cmAuthor id="2" name="Alex Kane" initials="AK" lastIdx="3" clrIdx="1"/>
  <p:cmAuthor id="9" name="Mike Drake" initials="MD" lastIdx="10" clrIdx="8">
    <p:extLst>
      <p:ext uri="{19B8F6BF-5375-455C-9EA6-DF929625EA0E}">
        <p15:presenceInfo xmlns:p15="http://schemas.microsoft.com/office/powerpoint/2012/main" userId="S::mdrake@vergescientific.com::7c66474f-8860-47fd-a1b1-b65f3ff1a336" providerId="AD"/>
      </p:ext>
    </p:extLst>
  </p:cmAuthor>
  <p:cmAuthor id="3" name="Kristin Hilton" initials="KH" lastIdx="22" clrIdx="2">
    <p:extLst>
      <p:ext uri="{19B8F6BF-5375-455C-9EA6-DF929625EA0E}">
        <p15:presenceInfo xmlns:p15="http://schemas.microsoft.com/office/powerpoint/2012/main" userId="S-1-5-21-2793667632-1907437359-2277839844-15190" providerId="AD"/>
      </p:ext>
    </p:extLst>
  </p:cmAuthor>
  <p:cmAuthor id="10" name="Allen Nunnally" initials="AN" lastIdx="66" clrIdx="9">
    <p:extLst>
      <p:ext uri="{19B8F6BF-5375-455C-9EA6-DF929625EA0E}">
        <p15:presenceInfo xmlns:p15="http://schemas.microsoft.com/office/powerpoint/2012/main" userId="S::anunnally@vygr.com::bbef54dd-ba8f-459a-a497-b8c9882d9ba4" providerId="AD"/>
      </p:ext>
    </p:extLst>
  </p:cmAuthor>
  <p:cmAuthor id="4" name="Andre Turenne" initials="AT" lastIdx="5" clrIdx="3">
    <p:extLst>
      <p:ext uri="{19B8F6BF-5375-455C-9EA6-DF929625EA0E}">
        <p15:presenceInfo xmlns:p15="http://schemas.microsoft.com/office/powerpoint/2012/main" userId="S::aturenne@vygr.com::c80fb8b8-b976-42e6-a255-003f790ea897" providerId="AD"/>
      </p:ext>
    </p:extLst>
  </p:cmAuthor>
  <p:cmAuthor id="11" name="Robert Hesslein" initials="RH" lastIdx="18" clrIdx="10">
    <p:extLst>
      <p:ext uri="{19B8F6BF-5375-455C-9EA6-DF929625EA0E}">
        <p15:presenceInfo xmlns:p15="http://schemas.microsoft.com/office/powerpoint/2012/main" userId="S::rhesslein@vygr.com::ec2441e2-c805-46ff-aca7-0736c405e336" providerId="AD"/>
      </p:ext>
    </p:extLst>
  </p:cmAuthor>
  <p:cmAuthor id="5" name="Allison Dorval" initials="AD" lastIdx="78" clrIdx="4">
    <p:extLst>
      <p:ext uri="{19B8F6BF-5375-455C-9EA6-DF929625EA0E}">
        <p15:presenceInfo xmlns:p15="http://schemas.microsoft.com/office/powerpoint/2012/main" userId="S::ADorval@vygr.com::fa796ea9-8850-4529-84ea-1051a7cd0857" providerId="AD"/>
      </p:ext>
    </p:extLst>
  </p:cmAuthor>
  <p:cmAuthor id="6" name="Carlo Tanzi" initials="CT" lastIdx="16" clrIdx="5">
    <p:extLst>
      <p:ext uri="{19B8F6BF-5375-455C-9EA6-DF929625EA0E}">
        <p15:presenceInfo xmlns:p15="http://schemas.microsoft.com/office/powerpoint/2012/main" userId="0c38316d6ccbdf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6FF6"/>
    <a:srgbClr val="F45C23"/>
    <a:srgbClr val="CC99B2"/>
    <a:srgbClr val="4B545F"/>
    <a:srgbClr val="2F6799"/>
    <a:srgbClr val="B8D2E9"/>
    <a:srgbClr val="993366"/>
    <a:srgbClr val="05FD14"/>
    <a:srgbClr val="DE6B69"/>
    <a:srgbClr val="3D9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6" autoAdjust="0"/>
    <p:restoredTop sz="95196" autoAdjust="0"/>
  </p:normalViewPr>
  <p:slideViewPr>
    <p:cSldViewPr snapToGrid="0">
      <p:cViewPr varScale="1">
        <p:scale>
          <a:sx n="140" d="100"/>
          <a:sy n="140" d="100"/>
        </p:scale>
        <p:origin x="1092" y="1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184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-23688"/>
    </p:cViewPr>
  </p:sorterViewPr>
  <p:notesViewPr>
    <p:cSldViewPr snapToGrid="0">
      <p:cViewPr>
        <p:scale>
          <a:sx n="1" d="2"/>
          <a:sy n="1" d="2"/>
        </p:scale>
        <p:origin x="4608" y="10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Nguyen" userId="149cd839-6210-49e9-9d10-da8513b1e866" providerId="ADAL" clId="{8D629E5B-67AF-4058-9059-3DDEFC0C64E8}"/>
    <pc:docChg chg="delSld modSld delSection modSection">
      <pc:chgData name="Christopher Nguyen" userId="149cd839-6210-49e9-9d10-da8513b1e866" providerId="ADAL" clId="{8D629E5B-67AF-4058-9059-3DDEFC0C64E8}" dt="2025-04-25T12:20:35.884" v="3" actId="17853"/>
      <pc:docMkLst>
        <pc:docMk/>
      </pc:docMkLst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621059046" sldId="214732801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338485938" sldId="2147328024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1626876984" sldId="214732804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012151858" sldId="2147328079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2761585867" sldId="2147328080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160694978" sldId="2147328090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583194882" sldId="2147328091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084827502" sldId="2147328092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345726288" sldId="2147328093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860681116" sldId="214732809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979607575" sldId="214732809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689300566" sldId="214732809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973998903" sldId="2147328097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393827660" sldId="2147328098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410069964" sldId="2147328099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200074098" sldId="2147328100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254182569" sldId="2147328101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718082530" sldId="2147328102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928847446" sldId="2147328103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25146962" sldId="2147328104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094239764" sldId="2147328106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557123954" sldId="2147328108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2185159184" sldId="2147328110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2432629556" sldId="2147328111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557550981" sldId="2147328112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256781174" sldId="214732811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255926521" sldId="214732811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484273456" sldId="214732811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590233976" sldId="2147328118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90799474" sldId="2147328119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223660188" sldId="2147328120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088432161" sldId="2147328121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1950873205" sldId="2147328122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241287240" sldId="2147328123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2134128889" sldId="2147328124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2615591607" sldId="2147328125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1075524878" sldId="214732812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081121647" sldId="2147328127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4046776164" sldId="2147328128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285278127" sldId="2147328130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476993603" sldId="2147328131"/>
        </pc:sldMkLst>
      </pc:sldChg>
      <pc:sldChg chg="mod modShow">
        <pc:chgData name="Christopher Nguyen" userId="149cd839-6210-49e9-9d10-da8513b1e866" providerId="ADAL" clId="{8D629E5B-67AF-4058-9059-3DDEFC0C64E8}" dt="2025-04-25T12:20:29.638" v="1" actId="729"/>
        <pc:sldMkLst>
          <pc:docMk/>
          <pc:sldMk cId="2279597725" sldId="2147328132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493470778" sldId="2147328133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4021429566" sldId="214732813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675617574" sldId="214732813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075038428" sldId="214732813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148096743" sldId="2147328137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322163624" sldId="2147328138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453904165" sldId="2147328139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199400490" sldId="2147328140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1675017289" sldId="2147328142"/>
        </pc:sldMkLst>
      </pc:sldChg>
      <pc:sldChg chg="mod modShow">
        <pc:chgData name="Christopher Nguyen" userId="149cd839-6210-49e9-9d10-da8513b1e866" providerId="ADAL" clId="{8D629E5B-67AF-4058-9059-3DDEFC0C64E8}" dt="2025-04-25T12:20:29.638" v="1" actId="729"/>
        <pc:sldMkLst>
          <pc:docMk/>
          <pc:sldMk cId="2109590262" sldId="2147328144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48334154" sldId="2147328146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437968522" sldId="2147328147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212011934" sldId="2147328150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099383701" sldId="2147328151"/>
        </pc:sldMkLst>
      </pc:sldChg>
      <pc:sldChg chg="mod modShow">
        <pc:chgData name="Christopher Nguyen" userId="149cd839-6210-49e9-9d10-da8513b1e866" providerId="ADAL" clId="{8D629E5B-67AF-4058-9059-3DDEFC0C64E8}" dt="2025-04-25T12:20:29.638" v="1" actId="729"/>
        <pc:sldMkLst>
          <pc:docMk/>
          <pc:sldMk cId="1870451280" sldId="2147328152"/>
        </pc:sldMkLst>
      </pc:sldChg>
      <pc:sldChg chg="mod modShow">
        <pc:chgData name="Christopher Nguyen" userId="149cd839-6210-49e9-9d10-da8513b1e866" providerId="ADAL" clId="{8D629E5B-67AF-4058-9059-3DDEFC0C64E8}" dt="2025-04-25T12:20:29.638" v="1" actId="729"/>
        <pc:sldMkLst>
          <pc:docMk/>
          <pc:sldMk cId="440605235" sldId="2147328153"/>
        </pc:sldMkLst>
      </pc:sldChg>
      <pc:sldChg chg="mod modShow">
        <pc:chgData name="Christopher Nguyen" userId="149cd839-6210-49e9-9d10-da8513b1e866" providerId="ADAL" clId="{8D629E5B-67AF-4058-9059-3DDEFC0C64E8}" dt="2025-04-25T12:20:29.638" v="1" actId="729"/>
        <pc:sldMkLst>
          <pc:docMk/>
          <pc:sldMk cId="1529733551" sldId="2147328154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510257970" sldId="2147328155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1372661922" sldId="2147328156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1917654460" sldId="2147480973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829001655" sldId="214748097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927925549" sldId="214748097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108813974" sldId="214748097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094201839" sldId="2147480977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174315212" sldId="2147480978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825489732" sldId="2147480979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898756420" sldId="2147480980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420117766" sldId="2147480981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609279393" sldId="2147480982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411238448" sldId="2147480983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096632478" sldId="214748098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80686374" sldId="214748098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885734237" sldId="214748098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308361614" sldId="2147480987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986272773" sldId="2147480988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275140845" sldId="214748099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110789545" sldId="214748099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408216199" sldId="214748099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674009101" sldId="2147480997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825271046" sldId="2147480998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891091918" sldId="2147480999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206147159" sldId="2147481231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044699772" sldId="214748123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317405201" sldId="214748123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875137710" sldId="214748123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481218031" sldId="2147481241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681797538" sldId="2147481242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737744908" sldId="2147481243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910967287" sldId="214748124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92380780" sldId="214748124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282632534" sldId="2147481247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473420989" sldId="2147481249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554030799" sldId="2147481251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251079939" sldId="2147481252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887928624" sldId="2147481253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819795544" sldId="214748125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747835647" sldId="214748125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984875705" sldId="214748125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016850229" sldId="2147481257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511851241" sldId="2147481258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368531862" sldId="2147481259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582602983" sldId="2147481260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589811893" sldId="2147481261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641855330" sldId="2147481262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415211769" sldId="2147481263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388109618" sldId="214748126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76938497" sldId="214748126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364257682" sldId="214748126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765500001" sldId="2147481267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999963046" sldId="2147481268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167923220" sldId="2147481269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471989899" sldId="2147481270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663975706" sldId="2147481271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889354706" sldId="2147481273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694401811" sldId="214748127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856526104" sldId="214748127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4275178100" sldId="214748127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059350726" sldId="2147481277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123687826" sldId="2147481278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9264634" sldId="2147481279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504947591" sldId="2147481280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479886403" sldId="2147481281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733072588" sldId="2147481282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921825658" sldId="2147481283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513193665" sldId="214748128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751094484" sldId="214748128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130542206" sldId="2147481287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46642239" sldId="2147481288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452587081" sldId="2147481290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918102848" sldId="2147481291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4061990174" sldId="2147481292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499428079" sldId="2147481293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136424679" sldId="214748129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752999347" sldId="214748129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75805038" sldId="2147481296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4048361379" sldId="2147481297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67180580" sldId="2147481298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2435030809" sldId="2147481301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2591722464" sldId="2147481302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1769742124" sldId="2147481304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1178097905" sldId="2147481305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1245962810" sldId="2147481306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2017754331" sldId="2147481307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180511195" sldId="2147481308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1516104588" sldId="2147481309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4124631149" sldId="2147481312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841182143" sldId="2147481313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328310653" sldId="2147481314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662876152" sldId="2147481315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4034068527" sldId="2147481316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4248701155" sldId="2147481317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4267433995" sldId="2147481319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20426451" sldId="2147481320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2724744245" sldId="2147481321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717010718" sldId="214748132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465138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r">
              <a:defRPr sz="1200"/>
            </a:lvl1pPr>
          </a:lstStyle>
          <a:p>
            <a:fld id="{C2B1A812-E848-4F42-8599-0493627C3CE8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r">
              <a:defRPr sz="1200"/>
            </a:lvl1pPr>
          </a:lstStyle>
          <a:p>
            <a:fld id="{2694F57A-31EC-4844-A073-599EB55DF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514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r">
              <a:defRPr sz="1200"/>
            </a:lvl1pPr>
          </a:lstStyle>
          <a:p>
            <a:fld id="{71B32378-18D2-4F80-9B03-612370502423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4" tIns="46582" rIns="93164" bIns="4658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4" tIns="46582" rIns="93164" bIns="465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r">
              <a:defRPr sz="1200"/>
            </a:lvl1pPr>
          </a:lstStyle>
          <a:p>
            <a:fld id="{94412A34-4F7E-4604-A64F-E1DA5A41B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20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F2230-7B63-F60C-FB1A-A9F8C6EE1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FDCF11-6354-D2B1-F1B9-2DFFB74A6D96}"/>
              </a:ext>
            </a:extLst>
          </p:cNvPr>
          <p:cNvSpPr/>
          <p:nvPr userDrawn="1"/>
        </p:nvSpPr>
        <p:spPr>
          <a:xfrm>
            <a:off x="0" y="0"/>
            <a:ext cx="7703819" cy="5143500"/>
          </a:xfrm>
          <a:prstGeom prst="rect">
            <a:avLst/>
          </a:prstGeom>
          <a:gradFill flip="none" rotWithShape="1">
            <a:gsLst>
              <a:gs pos="4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F63044-11BC-3E34-4256-E2C2CA5866D2}"/>
              </a:ext>
            </a:extLst>
          </p:cNvPr>
          <p:cNvSpPr/>
          <p:nvPr userDrawn="1"/>
        </p:nvSpPr>
        <p:spPr>
          <a:xfrm>
            <a:off x="-328" y="4572956"/>
            <a:ext cx="9144000" cy="570543"/>
          </a:xfrm>
          <a:prstGeom prst="rect">
            <a:avLst/>
          </a:prstGeom>
          <a:gradFill>
            <a:gsLst>
              <a:gs pos="0">
                <a:schemeClr val="tx1"/>
              </a:gs>
              <a:gs pos="99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logo with blue and orange text&#10;&#10;Description automatically generated">
            <a:extLst>
              <a:ext uri="{FF2B5EF4-FFF2-40B4-BE49-F238E27FC236}">
                <a16:creationId xmlns:a16="http://schemas.microsoft.com/office/drawing/2014/main" id="{E0A02DE8-D6E6-66A5-3B15-68942348A7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352" y="269593"/>
            <a:ext cx="2450957" cy="14245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82D9D-9D7D-8945-9B18-BB2F8E810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84269"/>
            <a:ext cx="9144000" cy="57054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022" y="1894153"/>
            <a:ext cx="4835329" cy="189751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anchor="ctr" anchorCtr="0">
            <a:noAutofit/>
          </a:bodyPr>
          <a:lstStyle>
            <a:lvl1pPr algn="l">
              <a:defRPr sz="22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1023" y="3807888"/>
            <a:ext cx="4835328" cy="42608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 spc="0" baseline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87A87-B044-1C7D-BF0D-A31DA36C02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916498" y="4858788"/>
            <a:ext cx="3086100" cy="274637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1420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993EBE-0C32-0149-D215-6EC15D249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1"/>
            <a:ext cx="7772400" cy="35934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9AD3B-4E2A-7B7C-D3E8-F3D6C747FED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8AAC-0501-2FC9-61F3-4761DFC772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62F7-8B75-D1A9-D52E-E3B1D99C0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D4C61-460F-71B2-F2C2-C8A9E0FA1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29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D64729-7D03-BE15-9876-1ABCDCEF6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468" y="0"/>
            <a:ext cx="8541532" cy="35934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9AD3B-4E2A-7B7C-D3E8-F3D6C747FED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8AAC-0501-2FC9-61F3-4761DFC772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62F7-8B75-D1A9-D52E-E3B1D99C0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D4C61-460F-71B2-F2C2-C8A9E0FA1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1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6424D2-2937-B36B-41F4-B555310D09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48" y="-1"/>
            <a:ext cx="9062452" cy="35934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9AD3B-4E2A-7B7C-D3E8-F3D6C747FED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8AAC-0501-2FC9-61F3-4761DFC772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62F7-8B75-D1A9-D52E-E3B1D99C0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D4C61-460F-71B2-F2C2-C8A9E0FA1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27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038317-6C7F-7FEA-1F0E-6EBB79C26A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9AD3B-4E2A-7B7C-D3E8-F3D6C747FED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8AAC-0501-2FC9-61F3-4761DFC772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62F7-8B75-D1A9-D52E-E3B1D99C0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D4C61-460F-71B2-F2C2-C8A9E0FA1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55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16CD25-F97C-3AF3-9FCF-FC6DE9B47B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9AD3B-4E2A-7B7C-D3E8-F3D6C747FED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8AAC-0501-2FC9-61F3-4761DFC772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62F7-8B75-D1A9-D52E-E3B1D99C0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D4C61-460F-71B2-F2C2-C8A9E0FA1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763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85B34C-952D-83C0-DD00-7E76EE97C9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316" y="-1"/>
            <a:ext cx="8769684" cy="35934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9AD3B-4E2A-7B7C-D3E8-F3D6C747FED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8AAC-0501-2FC9-61F3-4761DFC772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62F7-8B75-D1A9-D52E-E3B1D99C0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D4C61-460F-71B2-F2C2-C8A9E0FA1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782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A467F9D-0415-D0C4-FA0E-ECAD5334B9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"/>
            <a:ext cx="9144000" cy="3593431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21305B-C381-2296-5EBF-200281AC72C2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7D51D1-32EE-954E-3680-F3733C4946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45F8B7E-95D2-8FAC-432B-5458FF87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CA031FE-F49D-A292-852A-04D9817427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259" y="4858788"/>
            <a:ext cx="30861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3112C88-B8D4-5123-307C-3B94198313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496" y="4868982"/>
            <a:ext cx="524806" cy="2542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A3E90-071B-2ED6-9466-DEB66FB9E6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286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776BD2-5D31-042D-CB9B-FCFED1AD30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5118" y="1"/>
            <a:ext cx="7678882" cy="35934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E5D52D-5470-A85A-4E64-17D545C17C64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8BF766-C6DE-E100-1EC5-4964C1E84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07A935F-0907-9C21-57B8-9BBC56491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1F83597-E6BC-817E-7899-718424BD7B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259" y="4858788"/>
            <a:ext cx="30861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C361C2C-4654-7C48-61B8-1413CE3CE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496" y="4868982"/>
            <a:ext cx="524806" cy="2542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60C4CE-BAD0-ED17-246F-1399AEE8D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07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AC88BE-556D-4173-3439-6D2FD36DA3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4955" y="1"/>
            <a:ext cx="7949045" cy="35934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26E433-9B5C-3F90-2D84-235255134139}"/>
              </a:ext>
            </a:extLst>
          </p:cNvPr>
          <p:cNvSpPr/>
          <p:nvPr userDrawn="1"/>
        </p:nvSpPr>
        <p:spPr>
          <a:xfrm>
            <a:off x="2094493" y="0"/>
            <a:ext cx="5556409" cy="5143500"/>
          </a:xfrm>
          <a:prstGeom prst="rect">
            <a:avLst/>
          </a:prstGeom>
          <a:gradFill flip="none" rotWithShape="1">
            <a:gsLst>
              <a:gs pos="4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5D1CC-CDF7-2A76-522B-BA337C6B1A5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AA5421-D36B-973B-48EC-387999996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F6DB9E6-BBA0-F2A5-91E6-7D6852B9F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404AC504-7C4E-7D7F-C248-834B9908F6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259" y="4858788"/>
            <a:ext cx="30861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B6BF255-A171-252A-1F69-0E7F42CE55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496" y="4868982"/>
            <a:ext cx="524806" cy="2542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0B95E9-B423-B764-E842-9079C6C9D7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20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BE540E-F755-CE2B-DD7D-DDF800FA5F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26E433-9B5C-3F90-2D84-235255134139}"/>
              </a:ext>
            </a:extLst>
          </p:cNvPr>
          <p:cNvSpPr/>
          <p:nvPr userDrawn="1"/>
        </p:nvSpPr>
        <p:spPr>
          <a:xfrm>
            <a:off x="2094493" y="0"/>
            <a:ext cx="5556409" cy="5143500"/>
          </a:xfrm>
          <a:prstGeom prst="rect">
            <a:avLst/>
          </a:prstGeom>
          <a:gradFill flip="none" rotWithShape="1">
            <a:gsLst>
              <a:gs pos="4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8A3D25-E7A5-D6B3-5555-7BC9880B183D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6518B7-0D90-C150-9E24-E9B62F124C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EEDA247-55EA-AAF9-1E9E-DB0B37F85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4F8405C-F76B-CE89-304A-417B9B7417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259" y="4858788"/>
            <a:ext cx="30861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493FF29-E4A9-77DC-56C4-D33E81E4C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496" y="4868982"/>
            <a:ext cx="524806" cy="2542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08A241-EC94-E198-3E94-9E3259B76C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07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05850-6E19-F4C3-0447-2B038102E5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6D55F7-8528-8544-3BE1-60D040F2CC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390967-7B00-5291-E112-4F58C38A40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7175" y="872067"/>
            <a:ext cx="8707438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2599C9-785B-E95F-7C90-2DA16A314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220471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92DCC1-AFA8-581E-52B5-D3C803BFEE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1850" y="0"/>
            <a:ext cx="91403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26E433-9B5C-3F90-2D84-235255134139}"/>
              </a:ext>
            </a:extLst>
          </p:cNvPr>
          <p:cNvSpPr/>
          <p:nvPr userDrawn="1"/>
        </p:nvSpPr>
        <p:spPr>
          <a:xfrm>
            <a:off x="1326338" y="0"/>
            <a:ext cx="5556409" cy="5143500"/>
          </a:xfrm>
          <a:prstGeom prst="rect">
            <a:avLst/>
          </a:prstGeom>
          <a:gradFill flip="none" rotWithShape="1">
            <a:gsLst>
              <a:gs pos="4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45B7CF-6B45-D948-CEDB-9A206A480048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2F97C0-698B-0E0C-D2A2-15B6A66A18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2AFF628-EE2A-6A73-D1BE-48CEFEC85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49CC656-1622-12BF-2F0F-0CF3C381D1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259" y="4858788"/>
            <a:ext cx="30861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2A972D-21FC-1D3B-731D-3558F907B1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496" y="4868982"/>
            <a:ext cx="524806" cy="2542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205775-4968-7A52-FA4E-CBFF180E93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320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E758E7-DE98-D37A-D3A9-4D53C9648F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69750" y="1"/>
            <a:ext cx="7772400" cy="35934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26E433-9B5C-3F90-2D84-235255134139}"/>
              </a:ext>
            </a:extLst>
          </p:cNvPr>
          <p:cNvSpPr/>
          <p:nvPr userDrawn="1"/>
        </p:nvSpPr>
        <p:spPr>
          <a:xfrm>
            <a:off x="1326338" y="0"/>
            <a:ext cx="5556409" cy="5143500"/>
          </a:xfrm>
          <a:prstGeom prst="rect">
            <a:avLst/>
          </a:prstGeom>
          <a:gradFill flip="none" rotWithShape="1">
            <a:gsLst>
              <a:gs pos="4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A4EA7D-1A42-4CB0-40BC-9479B658E157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49748C-BFEB-1AC9-D495-44A0AE1E48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2B71BAD-422B-2C38-F2A8-B3BEE9024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63F3740-F82F-1895-6B54-45E519070B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259" y="4858788"/>
            <a:ext cx="30861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4B30093-446A-E8DF-F34B-D148EF07F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496" y="4868982"/>
            <a:ext cx="524806" cy="2542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A23B12-89DA-9302-041B-43EBCC92C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62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99EB93-DE65-E369-EF04-1ABEE004EC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2A38A-B3A1-911C-9BC9-9E50D925A1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DC12DE-16B5-BDA2-10DD-7B204D20C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951724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95D62-D79C-2FF7-965A-16F2C9C8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31872-E9A9-0072-8915-C708B1C97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70D5B6-8081-1214-C41E-8CC2B6E890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7174" y="872067"/>
            <a:ext cx="4111625" cy="391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BDFF13A6-1425-29B2-DAF7-38009CE53C2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62921" y="872067"/>
            <a:ext cx="4111624" cy="391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DF1AC-6A68-C690-DE0F-703CE6FC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20237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Image w/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A259D-5509-2BBA-63ED-F6FCE7B83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33B-0D1F-295D-4E61-DA1B73FC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E14E105-CD35-9994-4550-34BC258515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8331" y="922867"/>
            <a:ext cx="5305623" cy="371686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5189DBDF-5A6A-8CE3-C8D4-8F385901F47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7174" y="922867"/>
            <a:ext cx="2735403" cy="37168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7743B8-6235-0CF9-DE07-A01971478D23}"/>
              </a:ext>
            </a:extLst>
          </p:cNvPr>
          <p:cNvCxnSpPr>
            <a:cxnSpLocks/>
          </p:cNvCxnSpPr>
          <p:nvPr userDrawn="1"/>
        </p:nvCxnSpPr>
        <p:spPr>
          <a:xfrm>
            <a:off x="3316172" y="1007533"/>
            <a:ext cx="0" cy="3632200"/>
          </a:xfrm>
          <a:prstGeom prst="line">
            <a:avLst/>
          </a:prstGeom>
          <a:ln w="9525">
            <a:gradFill flip="none" rotWithShape="1">
              <a:gsLst>
                <a:gs pos="0">
                  <a:srgbClr val="F45C23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6A140762-66FC-FBAF-B832-6F4ED44D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97649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Image w/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A259D-5509-2BBA-63ED-F6FCE7B83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33B-0D1F-295D-4E61-DA1B73FC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E14E105-CD35-9994-4550-34BC258515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8690" y="922867"/>
            <a:ext cx="5305623" cy="371686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5189DBDF-5A6A-8CE3-C8D4-8F385901F47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41507" y="922867"/>
            <a:ext cx="2735403" cy="37168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7743B8-6235-0CF9-DE07-A01971478D23}"/>
              </a:ext>
            </a:extLst>
          </p:cNvPr>
          <p:cNvCxnSpPr>
            <a:cxnSpLocks/>
          </p:cNvCxnSpPr>
          <p:nvPr userDrawn="1"/>
        </p:nvCxnSpPr>
        <p:spPr>
          <a:xfrm>
            <a:off x="5906972" y="1007533"/>
            <a:ext cx="0" cy="3632200"/>
          </a:xfrm>
          <a:prstGeom prst="line">
            <a:avLst/>
          </a:prstGeom>
          <a:ln w="9525">
            <a:gradFill flip="none" rotWithShape="1">
              <a:gsLst>
                <a:gs pos="0">
                  <a:srgbClr val="F45C23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A372CF7-D4B1-AAEA-B2D0-211B7255D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1924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Subtitle - Orang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B20047-A0A7-1BD6-656A-72949B6A198B}"/>
              </a:ext>
            </a:extLst>
          </p:cNvPr>
          <p:cNvSpPr/>
          <p:nvPr userDrawn="1"/>
        </p:nvSpPr>
        <p:spPr>
          <a:xfrm>
            <a:off x="0" y="694214"/>
            <a:ext cx="9144000" cy="27432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rgbClr val="F45C23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AFB9EC-C8F5-FAE9-B0BD-03432F397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013" y="655739"/>
            <a:ext cx="8681924" cy="3305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0F90022-EEE2-AB2F-C372-B039C2C01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0"/>
            <a:ext cx="8706782" cy="704408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1F691BE6-695E-4592-F909-EA800A2ED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7175" y="1219200"/>
            <a:ext cx="8707438" cy="3436883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F7B45-234C-476B-EDAF-1DC8F9759F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5DB78-24D4-2B3B-113D-8CA4189040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</p:spTree>
    <p:extLst>
      <p:ext uri="{BB962C8B-B14F-4D97-AF65-F5344CB8AC3E}">
        <p14:creationId xmlns:p14="http://schemas.microsoft.com/office/powerpoint/2010/main" val="351932019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Subtitle - 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B20047-A0A7-1BD6-656A-72949B6A198B}"/>
              </a:ext>
            </a:extLst>
          </p:cNvPr>
          <p:cNvSpPr/>
          <p:nvPr userDrawn="1"/>
        </p:nvSpPr>
        <p:spPr>
          <a:xfrm>
            <a:off x="0" y="694214"/>
            <a:ext cx="9144000" cy="274320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67000"/>
                </a:schemeClr>
              </a:gs>
              <a:gs pos="76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6EF2692-2EB8-DCFF-7995-EFECCAC3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0"/>
            <a:ext cx="8706782" cy="70440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20AF3C-319C-E1C2-80D0-B09CF144F1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013" y="655739"/>
            <a:ext cx="8681924" cy="3305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1768392D-6E36-2CFF-792E-08F5CF4E99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7175" y="1219200"/>
            <a:ext cx="8707438" cy="3436883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506AF-4240-759A-7C3B-C3AAA78E747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4E3B6-B916-221D-AFA9-452045F3E20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</p:spTree>
    <p:extLst>
      <p:ext uri="{BB962C8B-B14F-4D97-AF65-F5344CB8AC3E}">
        <p14:creationId xmlns:p14="http://schemas.microsoft.com/office/powerpoint/2010/main" val="359095323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CB9171-AA23-FDD8-3262-04D03DA427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8820" y="0"/>
            <a:ext cx="6545179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9AD3B-4E2A-7B7C-D3E8-F3D6C747FED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8AAC-0501-2FC9-61F3-4761DFC772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62F7-8B75-D1A9-D52E-E3B1D99C0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D4C61-460F-71B2-F2C2-C8A9E0FA1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309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AF4176-D999-4465-F45F-C8C8D2AD61A3}"/>
              </a:ext>
            </a:extLst>
          </p:cNvPr>
          <p:cNvSpPr/>
          <p:nvPr userDrawn="1"/>
        </p:nvSpPr>
        <p:spPr>
          <a:xfrm>
            <a:off x="0" y="-7685"/>
            <a:ext cx="9144000" cy="712093"/>
          </a:xfrm>
          <a:prstGeom prst="rect">
            <a:avLst/>
          </a:prstGeom>
          <a:gradFill>
            <a:gsLst>
              <a:gs pos="0">
                <a:schemeClr val="tx1"/>
              </a:gs>
              <a:gs pos="99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B008D-3379-E831-42F7-8A99424A63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hqprint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92"/>
          <a:stretch/>
        </p:blipFill>
        <p:spPr>
          <a:xfrm flipV="1">
            <a:off x="0" y="-7685"/>
            <a:ext cx="9144000" cy="704407"/>
          </a:xfrm>
          <a:prstGeom prst="rect">
            <a:avLst/>
          </a:prstGeom>
          <a:gradFill>
            <a:gsLst>
              <a:gs pos="85000">
                <a:schemeClr val="accent1"/>
              </a:gs>
              <a:gs pos="0">
                <a:schemeClr val="accent3"/>
              </a:gs>
            </a:gsLst>
            <a:lin ang="0" scaled="0"/>
          </a:gradFill>
        </p:spPr>
      </p:pic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903996E-DC91-BCFA-C22C-69B8B98B3A28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3975" y="469"/>
            <a:ext cx="1211915" cy="704408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72F5B19-FDEC-864A-BE42-8D4D97DBA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496" y="4868982"/>
            <a:ext cx="524806" cy="254249"/>
          </a:xfrm>
          <a:prstGeom prst="rect">
            <a:avLst/>
          </a:prstGeom>
        </p:spPr>
        <p:txBody>
          <a:bodyPr anchor="ctr"/>
          <a:lstStyle>
            <a:lvl1pPr algn="r">
              <a:defRPr sz="700" b="0" i="0">
                <a:solidFill>
                  <a:schemeClr val="accent6"/>
                </a:solidFill>
                <a:latin typeface="+mj-lt"/>
                <a:cs typeface="HelveticaNeueLT Std"/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/>
              <a:t>   |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EC57A-F110-D755-39C1-26207F190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0259" y="4858788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Title Placeholder 5">
            <a:extLst>
              <a:ext uri="{FF2B5EF4-FFF2-40B4-BE49-F238E27FC236}">
                <a16:creationId xmlns:a16="http://schemas.microsoft.com/office/drawing/2014/main" id="{48E8A481-791E-ED76-AFEE-52D9C012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-7685"/>
            <a:ext cx="7556800" cy="704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1BE48F-A3B6-2938-A42B-260704991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174" y="860613"/>
            <a:ext cx="8706782" cy="39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5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869" r:id="rId2"/>
    <p:sldLayoutId id="2147483887" r:id="rId3"/>
    <p:sldLayoutId id="2147483870" r:id="rId4"/>
    <p:sldLayoutId id="2147483874" r:id="rId5"/>
    <p:sldLayoutId id="2147483935" r:id="rId6"/>
    <p:sldLayoutId id="2147483883" r:id="rId7"/>
    <p:sldLayoutId id="2147483882" r:id="rId8"/>
    <p:sldLayoutId id="2147484103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091" r:id="rId16"/>
    <p:sldLayoutId id="2147484104" r:id="rId17"/>
    <p:sldLayoutId id="2147484105" r:id="rId18"/>
    <p:sldLayoutId id="2147484107" r:id="rId19"/>
    <p:sldLayoutId id="2147484108" r:id="rId20"/>
    <p:sldLayoutId id="2147484109" r:id="rId21"/>
  </p:sldLayoutIdLst>
  <p:transition>
    <p:fade/>
  </p:transition>
  <p:hf hdr="0" dt="0"/>
  <p:txStyles>
    <p:titleStyle>
      <a:lvl1pPr algn="l" defTabSz="342900" rtl="0" eaLnBrk="1" latinLnBrk="0" hangingPunct="1"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ts val="1200"/>
        </a:spcBef>
        <a:buClr>
          <a:schemeClr val="accent3"/>
        </a:buClr>
        <a:buFont typeface="Arial"/>
        <a:buChar char="•"/>
        <a:defRPr sz="16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557213" indent="-214313" algn="l" defTabSz="342900" rtl="0" eaLnBrk="1" latinLnBrk="0" hangingPunct="1">
        <a:spcBef>
          <a:spcPct val="20000"/>
        </a:spcBef>
        <a:buClr>
          <a:schemeClr val="accent3"/>
        </a:buClr>
        <a:buFont typeface="Arial"/>
        <a:buChar char="–"/>
        <a:defRPr sz="1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857250" indent="-171450" algn="l" defTabSz="3429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12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200150" indent="-171450" algn="l" defTabSz="342900" rtl="0" eaLnBrk="1" latinLnBrk="0" hangingPunct="1">
        <a:spcBef>
          <a:spcPct val="20000"/>
        </a:spcBef>
        <a:buClr>
          <a:schemeClr val="accent3"/>
        </a:buClr>
        <a:buFont typeface="Arial"/>
        <a:buChar char="–"/>
        <a:defRPr sz="12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543050" indent="-171450" algn="l" defTabSz="342900" rtl="0" eaLnBrk="1" latinLnBrk="0" hangingPunct="1">
        <a:spcBef>
          <a:spcPct val="20000"/>
        </a:spcBef>
        <a:buClr>
          <a:schemeClr val="accent3"/>
        </a:buClr>
        <a:buFont typeface="Arial"/>
        <a:buChar char="»"/>
        <a:defRPr sz="12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4C63A-949D-D2AE-CDF7-C572DC70B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16B7A-6C53-59AA-81F6-95D54F6649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B2F6F-E06D-F227-FF07-C200EC960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1</a:t>
            </a:fld>
            <a:r>
              <a:rPr lang="en-US"/>
              <a:t>  |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9BD2D0-9886-02A3-C3EA-CE85F881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RNA-binding proteins in </a:t>
            </a:r>
            <a:r>
              <a:rPr lang="en-US" dirty="0" err="1"/>
              <a:t>Zfr</a:t>
            </a:r>
            <a:r>
              <a:rPr lang="en-US" dirty="0"/>
              <a:t> intron using </a:t>
            </a:r>
            <a:r>
              <a:rPr lang="en-US" dirty="0" err="1"/>
              <a:t>RBPmap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5B930-8A4D-13E0-3F77-A9F7C7927031}"/>
              </a:ext>
            </a:extLst>
          </p:cNvPr>
          <p:cNvSpPr txBox="1"/>
          <p:nvPr/>
        </p:nvSpPr>
        <p:spPr>
          <a:xfrm>
            <a:off x="1373560" y="486530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https://rbpmap.technion.ac.il/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226593-5B21-8D0A-B702-86E487E4B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0" y="1583298"/>
            <a:ext cx="3217333" cy="23954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527595-3D84-D2DC-51B2-48FDCA7D3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3" y="1860517"/>
            <a:ext cx="4964853" cy="18448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AB6D55-0B1B-A0EE-5243-AF1112617CEA}"/>
              </a:ext>
            </a:extLst>
          </p:cNvPr>
          <p:cNvSpPr txBox="1"/>
          <p:nvPr/>
        </p:nvSpPr>
        <p:spPr>
          <a:xfrm>
            <a:off x="3546359" y="4823149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https://pubmed.ncbi.nlm.nih.gov/34694603/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078CD6-7981-8BB2-66D8-0593F10E8F96}"/>
              </a:ext>
            </a:extLst>
          </p:cNvPr>
          <p:cNvCxnSpPr/>
          <p:nvPr/>
        </p:nvCxnSpPr>
        <p:spPr>
          <a:xfrm>
            <a:off x="5125065" y="2942303"/>
            <a:ext cx="449825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597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6B3BE-AA24-B8EB-38B3-80C1A37B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84377-A068-BB3A-C2A7-5A11BB5608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649DD-725E-7E66-9D9D-CD9145B4C5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2</a:t>
            </a:fld>
            <a:r>
              <a:rPr lang="en-US"/>
              <a:t>  |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857048-F2A5-3EFA-840D-C722315C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RNA-binding proteins in </a:t>
            </a:r>
            <a:r>
              <a:rPr lang="en-US" dirty="0" err="1"/>
              <a:t>Zfr</a:t>
            </a:r>
            <a:r>
              <a:rPr lang="en-US" dirty="0"/>
              <a:t> intron using </a:t>
            </a:r>
            <a:r>
              <a:rPr lang="en-US" dirty="0" err="1"/>
              <a:t>RBPmap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4C427A-87B9-F8EB-3F66-42FB75BA0BB9}"/>
              </a:ext>
            </a:extLst>
          </p:cNvPr>
          <p:cNvSpPr txBox="1"/>
          <p:nvPr/>
        </p:nvSpPr>
        <p:spPr>
          <a:xfrm>
            <a:off x="1373560" y="486530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https://rbpmap.technion.ac.il/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C20531-603F-B1C3-22CA-3E622889F2E0}"/>
              </a:ext>
            </a:extLst>
          </p:cNvPr>
          <p:cNvSpPr txBox="1"/>
          <p:nvPr/>
        </p:nvSpPr>
        <p:spPr>
          <a:xfrm>
            <a:off x="3659560" y="4768822"/>
            <a:ext cx="4166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Individual protein Z-scores shown via </a:t>
            </a:r>
            <a:r>
              <a:rPr lang="en-US" sz="1600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MatPlotLib</a:t>
            </a:r>
            <a:endParaRPr lang="en-US" sz="1600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 descr="A graph of colored lines&#10;&#10;AI-generated content may be incorrect.">
            <a:extLst>
              <a:ext uri="{FF2B5EF4-FFF2-40B4-BE49-F238E27FC236}">
                <a16:creationId xmlns:a16="http://schemas.microsoft.com/office/drawing/2014/main" id="{8D30B981-1C1E-5D54-59D4-53B52679CD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70" t="7955"/>
          <a:stretch/>
        </p:blipFill>
        <p:spPr>
          <a:xfrm>
            <a:off x="1578186" y="789736"/>
            <a:ext cx="6184053" cy="3772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5890B9-3B34-4CB5-3173-AFC796C95471}"/>
              </a:ext>
            </a:extLst>
          </p:cNvPr>
          <p:cNvSpPr txBox="1"/>
          <p:nvPr/>
        </p:nvSpPr>
        <p:spPr>
          <a:xfrm>
            <a:off x="3374279" y="936690"/>
            <a:ext cx="10390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Pseudoexon</a:t>
            </a:r>
            <a:endParaRPr lang="en-US" sz="1100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sz="11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Splice acceptor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3DC101-4847-2CAC-06FD-A4593BA8F549}"/>
              </a:ext>
            </a:extLst>
          </p:cNvPr>
          <p:cNvSpPr txBox="1"/>
          <p:nvPr/>
        </p:nvSpPr>
        <p:spPr>
          <a:xfrm>
            <a:off x="4876361" y="936691"/>
            <a:ext cx="8867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Pseudoexon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Splice donor</a:t>
            </a:r>
          </a:p>
        </p:txBody>
      </p:sp>
    </p:spTree>
    <p:extLst>
      <p:ext uri="{BB962C8B-B14F-4D97-AF65-F5344CB8AC3E}">
        <p14:creationId xmlns:p14="http://schemas.microsoft.com/office/powerpoint/2010/main" val="1870451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A1CA3-7E1D-9005-5961-33707C9BF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D91F445F-7B5C-070E-365A-4FD8D63A32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963" t="7187"/>
          <a:stretch/>
        </p:blipFill>
        <p:spPr>
          <a:xfrm>
            <a:off x="1449492" y="902824"/>
            <a:ext cx="6312748" cy="377298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672E2-DE9B-9453-C567-799E366B9E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CFAFC-54C7-C464-3ADD-5CC4A983DE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3</a:t>
            </a:fld>
            <a:r>
              <a:rPr lang="en-US"/>
              <a:t>  |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5A25BA-31D9-6777-6C36-044ED371A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RNA-binding proteins in </a:t>
            </a:r>
            <a:r>
              <a:rPr lang="en-US" dirty="0" err="1"/>
              <a:t>Zfr</a:t>
            </a:r>
            <a:r>
              <a:rPr lang="en-US" dirty="0"/>
              <a:t> intron using </a:t>
            </a:r>
            <a:r>
              <a:rPr lang="en-US" dirty="0" err="1"/>
              <a:t>RBPmap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BDA7A8-6FD1-DF2D-48BB-7B7334BD32CD}"/>
              </a:ext>
            </a:extLst>
          </p:cNvPr>
          <p:cNvSpPr txBox="1"/>
          <p:nvPr/>
        </p:nvSpPr>
        <p:spPr>
          <a:xfrm>
            <a:off x="1373560" y="486530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https://rbpmap.technion.ac.il/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9C5AAF-549E-26F3-9282-CA94B754100A}"/>
              </a:ext>
            </a:extLst>
          </p:cNvPr>
          <p:cNvSpPr txBox="1"/>
          <p:nvPr/>
        </p:nvSpPr>
        <p:spPr>
          <a:xfrm>
            <a:off x="3659560" y="4768822"/>
            <a:ext cx="2892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Z-score sums (per protein family)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A6794-A298-FC28-A187-E38B86A64E8D}"/>
              </a:ext>
            </a:extLst>
          </p:cNvPr>
          <p:cNvSpPr txBox="1"/>
          <p:nvPr/>
        </p:nvSpPr>
        <p:spPr>
          <a:xfrm>
            <a:off x="2493746" y="1076393"/>
            <a:ext cx="10390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Pseudoexon</a:t>
            </a:r>
            <a:endParaRPr lang="en-US" sz="1100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sz="11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Splice acceptor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8E39C-3E7F-3D3F-338D-EFC80680FE6C}"/>
              </a:ext>
            </a:extLst>
          </p:cNvPr>
          <p:cNvSpPr txBox="1"/>
          <p:nvPr/>
        </p:nvSpPr>
        <p:spPr>
          <a:xfrm>
            <a:off x="4876361" y="1076394"/>
            <a:ext cx="8867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Pseudoexon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Splice donor</a:t>
            </a:r>
          </a:p>
        </p:txBody>
      </p:sp>
    </p:spTree>
    <p:extLst>
      <p:ext uri="{BB962C8B-B14F-4D97-AF65-F5344CB8AC3E}">
        <p14:creationId xmlns:p14="http://schemas.microsoft.com/office/powerpoint/2010/main" val="440605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F4510-1E49-F621-CBC2-DFE50AE5F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D9730-C1C3-7A15-DC04-9E1C9B1653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B1C7A-FBF4-B61D-5004-F0BBD55521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4</a:t>
            </a:fld>
            <a:r>
              <a:rPr lang="en-US"/>
              <a:t>  |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165337-EDB0-11DE-D0B4-547FB726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RNA-binding proteins in </a:t>
            </a:r>
            <a:r>
              <a:rPr lang="en-US" dirty="0" err="1"/>
              <a:t>Zfr</a:t>
            </a:r>
            <a:r>
              <a:rPr lang="en-US" dirty="0"/>
              <a:t> intron using </a:t>
            </a:r>
            <a:r>
              <a:rPr lang="en-US" dirty="0" err="1"/>
              <a:t>RBPmap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BECC1-74C8-5F07-03E3-A507564E454D}"/>
              </a:ext>
            </a:extLst>
          </p:cNvPr>
          <p:cNvSpPr txBox="1"/>
          <p:nvPr/>
        </p:nvSpPr>
        <p:spPr>
          <a:xfrm>
            <a:off x="1373560" y="486530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https://rbpmap.technion.ac.il/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6B6BA-6C7F-7F4D-2DB4-42E90AD2A60E}"/>
              </a:ext>
            </a:extLst>
          </p:cNvPr>
          <p:cNvSpPr txBox="1"/>
          <p:nvPr/>
        </p:nvSpPr>
        <p:spPr>
          <a:xfrm>
            <a:off x="4093983" y="4768822"/>
            <a:ext cx="2364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Sum of all protein Z-scores</a:t>
            </a:r>
          </a:p>
        </p:txBody>
      </p:sp>
      <p:pic>
        <p:nvPicPr>
          <p:cNvPr id="4" name="Picture 3" descr="A graph with blue lines&#10;&#10;AI-generated content may be incorrect.">
            <a:extLst>
              <a:ext uri="{FF2B5EF4-FFF2-40B4-BE49-F238E27FC236}">
                <a16:creationId xmlns:a16="http://schemas.microsoft.com/office/drawing/2014/main" id="{4CEAF891-2221-F72C-F56B-FC2D44F7632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8636" y="793201"/>
            <a:ext cx="7446728" cy="3775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9DF69D-3EF1-46FE-CA3F-B951A2DB81D2}"/>
              </a:ext>
            </a:extLst>
          </p:cNvPr>
          <p:cNvSpPr txBox="1"/>
          <p:nvPr/>
        </p:nvSpPr>
        <p:spPr>
          <a:xfrm>
            <a:off x="3261880" y="1401513"/>
            <a:ext cx="1428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Pseudoexon</a:t>
            </a:r>
            <a:endParaRPr lang="en-US" sz="1600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Splice acceptor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C8E1D-F80B-49C1-4DAF-749E5D22FC50}"/>
              </a:ext>
            </a:extLst>
          </p:cNvPr>
          <p:cNvSpPr txBox="1"/>
          <p:nvPr/>
        </p:nvSpPr>
        <p:spPr>
          <a:xfrm>
            <a:off x="6069426" y="1401514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Pseudoexon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Splice donor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4246E8-E349-00D3-8655-BC3D16493971}"/>
              </a:ext>
            </a:extLst>
          </p:cNvPr>
          <p:cNvCxnSpPr>
            <a:cxnSpLocks/>
          </p:cNvCxnSpPr>
          <p:nvPr/>
        </p:nvCxnSpPr>
        <p:spPr>
          <a:xfrm>
            <a:off x="5059680" y="3108085"/>
            <a:ext cx="0" cy="75948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1F9AE3-BADF-1187-6DAF-3D48E3E28DE2}"/>
              </a:ext>
            </a:extLst>
          </p:cNvPr>
          <p:cNvSpPr txBox="1"/>
          <p:nvPr/>
        </p:nvSpPr>
        <p:spPr>
          <a:xfrm>
            <a:off x="4551294" y="2503591"/>
            <a:ext cx="1219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Safe spot for insertions?</a:t>
            </a:r>
          </a:p>
        </p:txBody>
      </p:sp>
    </p:spTree>
    <p:extLst>
      <p:ext uri="{BB962C8B-B14F-4D97-AF65-F5344CB8AC3E}">
        <p14:creationId xmlns:p14="http://schemas.microsoft.com/office/powerpoint/2010/main" val="2109590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332B5-55E9-E1AF-A0D1-89547E91F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5B6F0-0217-17A9-162C-AD6F9ABC8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97521-7C10-9A0F-4E62-D8957DB0F1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5</a:t>
            </a:fld>
            <a:r>
              <a:rPr lang="en-US"/>
              <a:t>  |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66FF6C-347D-963B-4523-C3A2022B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Speculative insertion of in-frame ATG with maximal-strength Kozak within the </a:t>
            </a:r>
            <a:r>
              <a:rPr lang="en-US" sz="2000" dirty="0" err="1"/>
              <a:t>Zfr</a:t>
            </a:r>
            <a:r>
              <a:rPr lang="en-US" sz="2000" dirty="0"/>
              <a:t> </a:t>
            </a:r>
            <a:r>
              <a:rPr lang="en-US" sz="2000" dirty="0" err="1"/>
              <a:t>pseudoexon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EC2A4-8EDE-828D-CA43-E3CD797F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502"/>
            <a:ext cx="9144000" cy="11804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295383-0AA5-EE78-A18F-3D7E8BFB7525}"/>
              </a:ext>
            </a:extLst>
          </p:cNvPr>
          <p:cNvSpPr/>
          <p:nvPr/>
        </p:nvSpPr>
        <p:spPr>
          <a:xfrm>
            <a:off x="1693333" y="1981502"/>
            <a:ext cx="873760" cy="48399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B42BEE-EB1A-4209-767C-276D35E3C1DE}"/>
              </a:ext>
            </a:extLst>
          </p:cNvPr>
          <p:cNvSpPr/>
          <p:nvPr/>
        </p:nvSpPr>
        <p:spPr>
          <a:xfrm>
            <a:off x="4260426" y="1981502"/>
            <a:ext cx="873760" cy="483991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3CF5ED-E38A-2960-897D-E991A4450C25}"/>
              </a:ext>
            </a:extLst>
          </p:cNvPr>
          <p:cNvSpPr txBox="1"/>
          <p:nvPr/>
        </p:nvSpPr>
        <p:spPr>
          <a:xfrm>
            <a:off x="4260426" y="1513126"/>
            <a:ext cx="2164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Original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Zfr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-DREAM-ATG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46B57E-3415-0C53-3933-3E379EF7DEFC}"/>
              </a:ext>
            </a:extLst>
          </p:cNvPr>
          <p:cNvSpPr txBox="1"/>
          <p:nvPr/>
        </p:nvSpPr>
        <p:spPr>
          <a:xfrm>
            <a:off x="6245288" y="1619061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TIS 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2CF829-2492-92B7-B071-B0E072309706}"/>
              </a:ext>
            </a:extLst>
          </p:cNvPr>
          <p:cNvSpPr txBox="1"/>
          <p:nvPr/>
        </p:nvSpPr>
        <p:spPr>
          <a:xfrm>
            <a:off x="1139012" y="1513126"/>
            <a:ext cx="1982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Inserted in-frame ATG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9224F-B4AD-07F1-F299-517080A4ABCD}"/>
              </a:ext>
            </a:extLst>
          </p:cNvPr>
          <p:cNvSpPr txBox="1"/>
          <p:nvPr/>
        </p:nvSpPr>
        <p:spPr>
          <a:xfrm>
            <a:off x="2946558" y="1619061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TIS 149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99BA2C-0160-F4F4-328B-828E3D4C3E2C}"/>
              </a:ext>
            </a:extLst>
          </p:cNvPr>
          <p:cNvSpPr txBox="1"/>
          <p:nvPr/>
        </p:nvSpPr>
        <p:spPr>
          <a:xfrm>
            <a:off x="3967122" y="4699705"/>
            <a:ext cx="5067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*Both ATGs </a:t>
            </a:r>
            <a:r>
              <a:rPr lang="en-US" sz="16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are out-of-frame with luc2 if mRNA is </a:t>
            </a:r>
            <a:r>
              <a:rPr lang="en-US" sz="1600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unspliced</a:t>
            </a:r>
            <a:endParaRPr lang="en-US" sz="1600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733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2_Custom Design">
  <a:themeElements>
    <a:clrScheme name="Voyager Therapeutics - Oct 2023">
      <a:dk1>
        <a:srgbClr val="001446"/>
      </a:dk1>
      <a:lt1>
        <a:srgbClr val="FFFFFF"/>
      </a:lt1>
      <a:dk2>
        <a:srgbClr val="414953"/>
      </a:dk2>
      <a:lt2>
        <a:srgbClr val="F3F3F7"/>
      </a:lt2>
      <a:accent1>
        <a:srgbClr val="003482"/>
      </a:accent1>
      <a:accent2>
        <a:srgbClr val="F9A72C"/>
      </a:accent2>
      <a:accent3>
        <a:srgbClr val="4E8EC9"/>
      </a:accent3>
      <a:accent4>
        <a:srgbClr val="D9DDE9"/>
      </a:accent4>
      <a:accent5>
        <a:srgbClr val="FF7400"/>
      </a:accent5>
      <a:accent6>
        <a:srgbClr val="64707E"/>
      </a:accent6>
      <a:hlink>
        <a:srgbClr val="4E8EC9"/>
      </a:hlink>
      <a:folHlink>
        <a:srgbClr val="003482"/>
      </a:folHlink>
    </a:clrScheme>
    <a:fontScheme name="Custom 2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50000"/>
              <a:lumOff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err="1" smtClean="0">
            <a:solidFill>
              <a:schemeClr val="tx2"/>
            </a:solidFill>
            <a:latin typeface="Calibri Light" panose="020F0302020204030204" pitchFamily="34" charset="0"/>
            <a:cs typeface="Calibri Light" panose="020F03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6" id="{85C7702F-D7C0-4B30-BCE3-E885D4000F59}" vid="{ADA11C91-291C-4EF3-9382-D9A3C26C09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788D3DB-3E34-4890-A27F-224864A5ED6E}">
  <we:reference id="wa200006038" version="1.0.0.3" store="en-US" storeType="OMEX"/>
  <we:alternateReferences>
    <we:reference id="WA200006038" version="1.0.0.3" store="" storeType="OMEX"/>
  </we:alternateReferences>
  <we:properties>
    <we:property name="pptx_export_from_biorender" value="false"/>
    <we:property name="has-user-completed-add" value="tru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21C4687A1FAD49AE901169E44988CF" ma:contentTypeVersion="13" ma:contentTypeDescription="Create a new document." ma:contentTypeScope="" ma:versionID="5081086d686baae6420c03d851e798ab">
  <xsd:schema xmlns:xsd="http://www.w3.org/2001/XMLSchema" xmlns:xs="http://www.w3.org/2001/XMLSchema" xmlns:p="http://schemas.microsoft.com/office/2006/metadata/properties" xmlns:ns2="e1fef277-3bae-42d7-bc66-f9780b21bbd9" xmlns:ns3="2385f18a-06f5-409c-9477-9296cd4a27df" xmlns:ns4="f6067bf0-fe53-4aaf-9250-5adef4bcfbfa" targetNamespace="http://schemas.microsoft.com/office/2006/metadata/properties" ma:root="true" ma:fieldsID="09de56c36d81f3e0d436d34e6b829212" ns2:_="" ns3:_="" ns4:_="">
    <xsd:import namespace="e1fef277-3bae-42d7-bc66-f9780b21bbd9"/>
    <xsd:import namespace="2385f18a-06f5-409c-9477-9296cd4a27df"/>
    <xsd:import namespace="f6067bf0-fe53-4aaf-9250-5adef4bcfb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ef277-3bae-42d7-bc66-f9780b21bb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87571440-2bba-4da0-b416-ce2d63da76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85f18a-06f5-409c-9477-9296cd4a27d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067bf0-fe53-4aaf-9250-5adef4bcfbfa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03995f5c-8a84-4f0e-a2d3-e77d4802be5d}" ma:internalName="TaxCatchAll" ma:showField="CatchAllData" ma:web="2385f18a-06f5-409c-9477-9296cd4a27d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6067bf0-fe53-4aaf-9250-5adef4bcfbfa" xsi:nil="true"/>
    <SharedWithUsers xmlns="2385f18a-06f5-409c-9477-9296cd4a27df">
      <UserInfo>
        <DisplayName>Scott Santiamo</DisplayName>
        <AccountId>21</AccountId>
        <AccountType/>
      </UserInfo>
      <UserInfo>
        <DisplayName>Julie Burek</DisplayName>
        <AccountId>15</AccountId>
        <AccountType/>
      </UserInfo>
      <UserInfo>
        <DisplayName>Mathieu Nonnenmacher</DisplayName>
        <AccountId>22</AccountId>
        <AccountType/>
      </UserInfo>
      <UserInfo>
        <DisplayName>Tyler Moyer</DisplayName>
        <AccountId>31</AccountId>
        <AccountType/>
      </UserInfo>
      <UserInfo>
        <DisplayName>Todd Carter</DisplayName>
        <AccountId>53</AccountId>
        <AccountType/>
      </UserInfo>
      <UserInfo>
        <DisplayName>Charlotte Chung</DisplayName>
        <AccountId>62</AccountId>
        <AccountType/>
      </UserInfo>
      <UserInfo>
        <DisplayName>Wencheng Liu</DisplayName>
        <AccountId>60</AccountId>
        <AccountType/>
      </UserInfo>
      <UserInfo>
        <DisplayName>Michael  Grannan</DisplayName>
        <AccountId>61</AccountId>
        <AccountType/>
      </UserInfo>
      <UserInfo>
        <DisplayName>Dan Laks</DisplayName>
        <AccountId>63</AccountId>
        <AccountType/>
      </UserInfo>
      <UserInfo>
        <DisplayName>Glenn Pierce</DisplayName>
        <AccountId>52</AccountId>
        <AccountType/>
      </UserInfo>
      <UserInfo>
        <DisplayName>Robin Swartz</DisplayName>
        <AccountId>14</AccountId>
        <AccountType/>
      </UserInfo>
      <UserInfo>
        <DisplayName>Allen Nunnally</DisplayName>
        <AccountId>49</AccountId>
        <AccountType/>
      </UserInfo>
      <UserInfo>
        <DisplayName>Al Sandrock</DisplayName>
        <AccountId>54</AccountId>
        <AccountType/>
      </UserInfo>
      <UserInfo>
        <DisplayName>Robert Hesslein</DisplayName>
        <AccountId>55</AccountId>
        <AccountType/>
      </UserInfo>
    </SharedWithUsers>
    <lcf76f155ced4ddcb4097134ff3c332f xmlns="e1fef277-3bae-42d7-bc66-f9780b21bbd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0548EB-093B-4FAB-84A9-4CD67B64B4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fef277-3bae-42d7-bc66-f9780b21bbd9"/>
    <ds:schemaRef ds:uri="2385f18a-06f5-409c-9477-9296cd4a27df"/>
    <ds:schemaRef ds:uri="f6067bf0-fe53-4aaf-9250-5adef4bcfb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0B5624-008C-4673-9472-7CFD4463ECA1}">
  <ds:schemaRefs>
    <ds:schemaRef ds:uri="0e88b39f-79cd-4b1f-8ce0-a618d3e25e0d"/>
    <ds:schemaRef ds:uri="b54f9bca-f6b4-4bbf-81fd-dea7730576d6"/>
    <ds:schemaRef ds:uri="f6067bf0-fe53-4aaf-9250-5adef4bcfbf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2385f18a-06f5-409c-9477-9296cd4a27df"/>
    <ds:schemaRef ds:uri="e1fef277-3bae-42d7-bc66-f9780b21bbd9"/>
  </ds:schemaRefs>
</ds:datastoreItem>
</file>

<file path=customXml/itemProps3.xml><?xml version="1.0" encoding="utf-8"?>
<ds:datastoreItem xmlns:ds="http://schemas.openxmlformats.org/officeDocument/2006/customXml" ds:itemID="{C1BC86FE-70BD-4A88-AE99-B9C5E0E240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Voyager_PresentationTemplate_110223_Final</Template>
  <TotalTime>13895</TotalTime>
  <Words>174</Words>
  <Application>Microsoft Office PowerPoint</Application>
  <PresentationFormat>On-screen Show (16:9)</PresentationFormat>
  <Paragraphs>41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Century Gothic</vt:lpstr>
      <vt:lpstr>2_Custom Design</vt:lpstr>
      <vt:lpstr>Predicting RNA-binding proteins in Zfr intron using RBPmap</vt:lpstr>
      <vt:lpstr>Predicting RNA-binding proteins in Zfr intron using RBPmap</vt:lpstr>
      <vt:lpstr>Predicting RNA-binding proteins in Zfr intron using RBPmap</vt:lpstr>
      <vt:lpstr>Predicting RNA-binding proteins in Zfr intron using RBPmap</vt:lpstr>
      <vt:lpstr>Speculative insertion of in-frame ATG with maximal-strength Kozak within the Zfr pseudoexon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Nguyen</dc:creator>
  <cp:lastModifiedBy>Christopher Nguyen</cp:lastModifiedBy>
  <cp:revision>32</cp:revision>
  <cp:lastPrinted>2020-03-04T03:19:29Z</cp:lastPrinted>
  <dcterms:created xsi:type="dcterms:W3CDTF">2025-01-27T18:44:26Z</dcterms:created>
  <dcterms:modified xsi:type="dcterms:W3CDTF">2025-04-25T12:20:37Z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0x0101009721C4687A1FAD49AE901169E44988CF</vt:lpwstr>
  </property>
  <property fmtid="{D5CDD505-2E9C-101B-9397-08002B2CF9AE}" pid="3" name="MediaServiceImageTags">
    <vt:lpwstr/>
  </property>
</Properties>
</file>